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56d7f04f6f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d7f04f6f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6d7f04f6f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6d7f04f6f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6d7f04f6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6d7f04f6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56d7f04f6f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6d7f04f6f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513cd7fd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13cd7fd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56d7f04f6f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6d7f04f6f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6d7f04f6f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6d7f04f6f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6d7f04f6f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6d7f04f6f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6d7f04f6f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6d7f04f6f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6d7f04f6f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6d7f04f6f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6d7f04f6f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6d7f04f6f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rPr lang="en"/>
              <a:t>Motivation may Include:</a:t>
            </a:r>
            <a:endParaRPr/>
          </a:p>
          <a:p>
            <a:pPr indent="-298450" lvl="0" marL="457200" rtl="0" algn="l">
              <a:spcBef>
                <a:spcPts val="0"/>
              </a:spcBef>
              <a:spcAft>
                <a:spcPts val="0"/>
              </a:spcAft>
              <a:buSzPts val="1100"/>
              <a:buChar char="➔"/>
            </a:pPr>
            <a:r>
              <a:rPr lang="en"/>
              <a:t>Business Incentive</a:t>
            </a:r>
            <a:endParaRPr/>
          </a:p>
          <a:p>
            <a:pPr indent="-298450" lvl="0" marL="457200" rtl="0" algn="l">
              <a:spcBef>
                <a:spcPts val="0"/>
              </a:spcBef>
              <a:spcAft>
                <a:spcPts val="0"/>
              </a:spcAft>
              <a:buSzPts val="1100"/>
              <a:buChar char="➔"/>
            </a:pPr>
            <a:r>
              <a:rPr lang="en"/>
              <a:t>Market Trends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56d7f04f6f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6d7f04f6f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6d7f04f6f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6d7f04f6f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6d7f04f6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6d7f04f6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6d7f04f6f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6d7f04f6f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6d7f04f6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6d7f04f6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6d7f04f6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6d7f04f6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6d7f04f6f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6d7f04f6f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56d7f04f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6d7f04f6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56d7f04f6f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6d7f04f6f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600"/>
              </a:spcBef>
              <a:spcAft>
                <a:spcPts val="0"/>
              </a:spcAft>
              <a:buNone/>
            </a:pPr>
            <a:r>
              <a:t/>
            </a:r>
            <a:endParaRPr i="1" sz="105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lucidchart.com/documents/edit/51bc8005-ef93-4e2a-953b-27a520839d4c/0?callback=close&amp;name=slides&amp;callback_type=back&amp;v=416&amp;s=720" TargetMode="Externa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Commute Analysis for NYC Tourists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Vamsi Chinta, Faraz Mirza, Alex Benitez, &amp; Syed Kamil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292975" y="278025"/>
            <a:ext cx="3347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Optimal Hour of the Day</a:t>
            </a:r>
            <a:endParaRPr sz="2100"/>
          </a:p>
        </p:txBody>
      </p:sp>
      <p:sp>
        <p:nvSpPr>
          <p:cNvPr id="194" name="Google Shape;194;p22"/>
          <p:cNvSpPr txBox="1"/>
          <p:nvPr>
            <p:ph idx="1" type="body"/>
          </p:nvPr>
        </p:nvSpPr>
        <p:spPr>
          <a:xfrm>
            <a:off x="416850" y="698200"/>
            <a:ext cx="3069600" cy="41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Insights</a:t>
            </a:r>
            <a:endParaRPr u="sng"/>
          </a:p>
          <a:p>
            <a:pPr indent="0" lvl="0" marL="0" rtl="0" algn="l">
              <a:spcBef>
                <a:spcPts val="1600"/>
              </a:spcBef>
              <a:spcAft>
                <a:spcPts val="0"/>
              </a:spcAft>
              <a:buNone/>
            </a:pPr>
            <a:r>
              <a:rPr lang="en"/>
              <a:t>The commute time does depend on the hour of the day, but the cost does not</a:t>
            </a:r>
            <a:endParaRPr/>
          </a:p>
          <a:p>
            <a:pPr indent="0" lvl="0" marL="0" rtl="0" algn="l">
              <a:spcBef>
                <a:spcPts val="1600"/>
              </a:spcBef>
              <a:spcAft>
                <a:spcPts val="0"/>
              </a:spcAft>
              <a:buNone/>
            </a:pPr>
            <a:r>
              <a:rPr lang="en" u="sng"/>
              <a:t>Business Impact</a:t>
            </a:r>
            <a:endParaRPr u="sng"/>
          </a:p>
          <a:p>
            <a:pPr indent="0" lvl="0" marL="0" rtl="0" algn="l">
              <a:spcBef>
                <a:spcPts val="1600"/>
              </a:spcBef>
              <a:spcAft>
                <a:spcPts val="0"/>
              </a:spcAft>
              <a:buNone/>
            </a:pPr>
            <a:r>
              <a:rPr lang="en"/>
              <a:t>Recommend that tourists should avoid commuting during 2 to 5pm to reduce commute time</a:t>
            </a:r>
            <a:endParaRPr/>
          </a:p>
          <a:p>
            <a:pPr indent="0" lvl="0" marL="0" rtl="0" algn="l">
              <a:spcBef>
                <a:spcPts val="1600"/>
              </a:spcBef>
              <a:spcAft>
                <a:spcPts val="1600"/>
              </a:spcAft>
              <a:buNone/>
            </a:pPr>
            <a:r>
              <a:rPr lang="en"/>
              <a:t>  </a:t>
            </a:r>
            <a:endParaRPr/>
          </a:p>
        </p:txBody>
      </p:sp>
      <p:pic>
        <p:nvPicPr>
          <p:cNvPr id="195" name="Google Shape;195;p22"/>
          <p:cNvPicPr preferRelativeResize="0"/>
          <p:nvPr/>
        </p:nvPicPr>
        <p:blipFill>
          <a:blip r:embed="rId3">
            <a:alphaModFix/>
          </a:blip>
          <a:stretch>
            <a:fillRect/>
          </a:stretch>
        </p:blipFill>
        <p:spPr>
          <a:xfrm>
            <a:off x="3486450" y="661993"/>
            <a:ext cx="5385824" cy="42152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428950" y="443575"/>
            <a:ext cx="8230500" cy="4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Results Part 2 - Estimates on commute cost and time for trips</a:t>
            </a:r>
            <a:endParaRPr sz="2100"/>
          </a:p>
        </p:txBody>
      </p:sp>
      <p:sp>
        <p:nvSpPr>
          <p:cNvPr id="201" name="Google Shape;201;p23"/>
          <p:cNvSpPr txBox="1"/>
          <p:nvPr>
            <p:ph idx="2" type="body"/>
          </p:nvPr>
        </p:nvSpPr>
        <p:spPr>
          <a:xfrm>
            <a:off x="428950" y="1501375"/>
            <a:ext cx="3316500" cy="21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use of the insights from part 1, we can tailor a solution for our customers.</a:t>
            </a:r>
            <a:endParaRPr/>
          </a:p>
          <a:p>
            <a:pPr indent="0" lvl="0" marL="0" rtl="0" algn="l">
              <a:spcBef>
                <a:spcPts val="1600"/>
              </a:spcBef>
              <a:spcAft>
                <a:spcPts val="0"/>
              </a:spcAft>
              <a:buNone/>
            </a:pPr>
            <a:r>
              <a:rPr lang="en"/>
              <a:t>The customer tells us where they’re commuting from and to. And we can tell them what they’re optimal commute time and costs will be. </a:t>
            </a:r>
            <a:endParaRPr/>
          </a:p>
          <a:p>
            <a:pPr indent="0" lvl="0" marL="0" rtl="0" algn="l">
              <a:spcBef>
                <a:spcPts val="1600"/>
              </a:spcBef>
              <a:spcAft>
                <a:spcPts val="1600"/>
              </a:spcAft>
              <a:buNone/>
            </a:pPr>
            <a:r>
              <a:rPr lang="en"/>
              <a:t>  </a:t>
            </a:r>
            <a:endParaRPr/>
          </a:p>
        </p:txBody>
      </p:sp>
      <p:pic>
        <p:nvPicPr>
          <p:cNvPr id="202" name="Google Shape;202;p23"/>
          <p:cNvPicPr preferRelativeResize="0"/>
          <p:nvPr/>
        </p:nvPicPr>
        <p:blipFill rotWithShape="1">
          <a:blip r:embed="rId3">
            <a:alphaModFix/>
          </a:blip>
          <a:srcRect b="14962" l="5285" r="29140" t="20320"/>
          <a:stretch/>
        </p:blipFill>
        <p:spPr>
          <a:xfrm>
            <a:off x="4162850" y="1561600"/>
            <a:ext cx="4159626" cy="2677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292975" y="278025"/>
            <a:ext cx="3709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Analysis</a:t>
            </a:r>
            <a:endParaRPr/>
          </a:p>
        </p:txBody>
      </p:sp>
      <p:sp>
        <p:nvSpPr>
          <p:cNvPr id="208" name="Google Shape;208;p24"/>
          <p:cNvSpPr txBox="1"/>
          <p:nvPr>
            <p:ph idx="1" type="body"/>
          </p:nvPr>
        </p:nvSpPr>
        <p:spPr>
          <a:xfrm>
            <a:off x="393200" y="1116975"/>
            <a:ext cx="2311500" cy="30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Insights</a:t>
            </a:r>
            <a:endParaRPr u="sng"/>
          </a:p>
          <a:p>
            <a:pPr indent="0" lvl="0" marL="0" rtl="0" algn="l">
              <a:spcBef>
                <a:spcPts val="1600"/>
              </a:spcBef>
              <a:spcAft>
                <a:spcPts val="0"/>
              </a:spcAft>
              <a:buNone/>
            </a:pPr>
            <a:r>
              <a:rPr lang="en"/>
              <a:t>There are areas where customers get picked up more frequently than other areas </a:t>
            </a:r>
            <a:endParaRPr/>
          </a:p>
          <a:p>
            <a:pPr indent="0" lvl="0" marL="0" rtl="0" algn="l">
              <a:spcBef>
                <a:spcPts val="1600"/>
              </a:spcBef>
              <a:spcAft>
                <a:spcPts val="0"/>
              </a:spcAft>
              <a:buNone/>
            </a:pPr>
            <a:r>
              <a:rPr lang="en" u="sng"/>
              <a:t>Business Impact</a:t>
            </a:r>
            <a:endParaRPr u="sng"/>
          </a:p>
          <a:p>
            <a:pPr indent="0" lvl="0" marL="0" rtl="0" algn="l">
              <a:spcBef>
                <a:spcPts val="1600"/>
              </a:spcBef>
              <a:spcAft>
                <a:spcPts val="0"/>
              </a:spcAft>
              <a:buNone/>
            </a:pPr>
            <a:r>
              <a:rPr lang="en"/>
              <a:t>We can use this insight generalize regions that we can use to estimate commute times and cost for tourists</a:t>
            </a:r>
            <a:endParaRPr/>
          </a:p>
          <a:p>
            <a:pPr indent="0" lvl="0" marL="0" rtl="0" algn="l">
              <a:spcBef>
                <a:spcPts val="1600"/>
              </a:spcBef>
              <a:spcAft>
                <a:spcPts val="1600"/>
              </a:spcAft>
              <a:buNone/>
            </a:pPr>
            <a:r>
              <a:rPr lang="en"/>
              <a:t>  </a:t>
            </a:r>
            <a:endParaRPr/>
          </a:p>
        </p:txBody>
      </p:sp>
      <p:pic>
        <p:nvPicPr>
          <p:cNvPr id="209" name="Google Shape;209;p24"/>
          <p:cNvPicPr preferRelativeResize="0"/>
          <p:nvPr/>
        </p:nvPicPr>
        <p:blipFill rotWithShape="1">
          <a:blip r:embed="rId3">
            <a:alphaModFix/>
          </a:blip>
          <a:srcRect b="0" l="0" r="0" t="6707"/>
          <a:stretch/>
        </p:blipFill>
        <p:spPr>
          <a:xfrm>
            <a:off x="2704600" y="1117099"/>
            <a:ext cx="6091902" cy="3057674"/>
          </a:xfrm>
          <a:prstGeom prst="rect">
            <a:avLst/>
          </a:prstGeom>
          <a:noFill/>
          <a:ln>
            <a:noFill/>
          </a:ln>
        </p:spPr>
      </p:pic>
      <p:sp>
        <p:nvSpPr>
          <p:cNvPr id="210" name="Google Shape;210;p24"/>
          <p:cNvSpPr txBox="1"/>
          <p:nvPr>
            <p:ph idx="1" type="body"/>
          </p:nvPr>
        </p:nvSpPr>
        <p:spPr>
          <a:xfrm>
            <a:off x="2704600" y="762375"/>
            <a:ext cx="2354100" cy="35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3C78D8"/>
                </a:solidFill>
              </a:rPr>
              <a:t>Heat Map of Trip counts in NYC </a:t>
            </a:r>
            <a:endParaRPr b="1">
              <a:solidFill>
                <a:srgbClr val="3C78D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292975" y="278025"/>
            <a:ext cx="3709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Analysis</a:t>
            </a:r>
            <a:endParaRPr/>
          </a:p>
        </p:txBody>
      </p:sp>
      <p:sp>
        <p:nvSpPr>
          <p:cNvPr id="216" name="Google Shape;216;p25"/>
          <p:cNvSpPr txBox="1"/>
          <p:nvPr>
            <p:ph idx="1" type="body"/>
          </p:nvPr>
        </p:nvSpPr>
        <p:spPr>
          <a:xfrm>
            <a:off x="351725" y="1081625"/>
            <a:ext cx="2311500" cy="30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Insights</a:t>
            </a:r>
            <a:endParaRPr u="sng"/>
          </a:p>
          <a:p>
            <a:pPr indent="0" lvl="0" marL="0" rtl="0" algn="l">
              <a:spcBef>
                <a:spcPts val="1600"/>
              </a:spcBef>
              <a:spcAft>
                <a:spcPts val="0"/>
              </a:spcAft>
              <a:buNone/>
            </a:pPr>
            <a:r>
              <a:rPr lang="en"/>
              <a:t>Using K-means, we were able to define popular regions where tourists will be commuting from and/or to.</a:t>
            </a:r>
            <a:endParaRPr/>
          </a:p>
          <a:p>
            <a:pPr indent="0" lvl="0" marL="0" rtl="0" algn="l">
              <a:spcBef>
                <a:spcPts val="1600"/>
              </a:spcBef>
              <a:spcAft>
                <a:spcPts val="1600"/>
              </a:spcAft>
              <a:buNone/>
            </a:pPr>
            <a:r>
              <a:rPr lang="en"/>
              <a:t>Using these regions, we can prescribe tourists in more detail.</a:t>
            </a:r>
            <a:endParaRPr/>
          </a:p>
        </p:txBody>
      </p:sp>
      <p:sp>
        <p:nvSpPr>
          <p:cNvPr id="217" name="Google Shape;217;p25"/>
          <p:cNvSpPr txBox="1"/>
          <p:nvPr>
            <p:ph idx="1" type="body"/>
          </p:nvPr>
        </p:nvSpPr>
        <p:spPr>
          <a:xfrm>
            <a:off x="2704600" y="762375"/>
            <a:ext cx="3850200" cy="35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3C78D8"/>
                </a:solidFill>
              </a:rPr>
              <a:t>Map of Regions with</a:t>
            </a:r>
            <a:r>
              <a:rPr b="1" lang="en">
                <a:solidFill>
                  <a:srgbClr val="3C78D8"/>
                </a:solidFill>
              </a:rPr>
              <a:t> High-Volume of Commutes</a:t>
            </a:r>
            <a:r>
              <a:rPr b="1" lang="en">
                <a:solidFill>
                  <a:srgbClr val="3C78D8"/>
                </a:solidFill>
              </a:rPr>
              <a:t> </a:t>
            </a:r>
            <a:endParaRPr b="1">
              <a:solidFill>
                <a:srgbClr val="3C78D8"/>
              </a:solidFill>
            </a:endParaRPr>
          </a:p>
        </p:txBody>
      </p:sp>
      <p:pic>
        <p:nvPicPr>
          <p:cNvPr id="218" name="Google Shape;218;p25"/>
          <p:cNvPicPr preferRelativeResize="0"/>
          <p:nvPr/>
        </p:nvPicPr>
        <p:blipFill rotWithShape="1">
          <a:blip r:embed="rId3">
            <a:alphaModFix/>
          </a:blip>
          <a:srcRect b="0" l="0" r="0" t="6323"/>
          <a:stretch/>
        </p:blipFill>
        <p:spPr>
          <a:xfrm>
            <a:off x="2704700" y="1116984"/>
            <a:ext cx="6152351" cy="30413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830700" y="5670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24" name="Google Shape;224;p26"/>
          <p:cNvSpPr txBox="1"/>
          <p:nvPr>
            <p:ph idx="1" type="body"/>
          </p:nvPr>
        </p:nvSpPr>
        <p:spPr>
          <a:xfrm>
            <a:off x="830700" y="1452875"/>
            <a:ext cx="4634400" cy="288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 conclude our Analysis, we will illustrate a case study on Sarah, who is planning to visit New York City. </a:t>
            </a:r>
            <a:endParaRPr/>
          </a:p>
        </p:txBody>
      </p:sp>
      <p:pic>
        <p:nvPicPr>
          <p:cNvPr id="225" name="Google Shape;225;p26"/>
          <p:cNvPicPr preferRelativeResize="0"/>
          <p:nvPr/>
        </p:nvPicPr>
        <p:blipFill rotWithShape="1">
          <a:blip r:embed="rId3">
            <a:alphaModFix/>
          </a:blip>
          <a:srcRect b="6733" l="0" r="0" t="0"/>
          <a:stretch/>
        </p:blipFill>
        <p:spPr>
          <a:xfrm>
            <a:off x="5465100" y="1452863"/>
            <a:ext cx="3064575" cy="223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292975" y="278025"/>
            <a:ext cx="7951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 Day of the week</a:t>
            </a:r>
            <a:endParaRPr/>
          </a:p>
        </p:txBody>
      </p:sp>
      <p:sp>
        <p:nvSpPr>
          <p:cNvPr id="231" name="Google Shape;231;p27"/>
          <p:cNvSpPr txBox="1"/>
          <p:nvPr>
            <p:ph idx="1" type="body"/>
          </p:nvPr>
        </p:nvSpPr>
        <p:spPr>
          <a:xfrm>
            <a:off x="351725" y="1081625"/>
            <a:ext cx="2962500" cy="37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Sarah wants to know how to best commute from the airport to her friend’s place in Manhattan</a:t>
            </a:r>
            <a:endParaRPr/>
          </a:p>
          <a:p>
            <a:pPr indent="0" lvl="0" marL="0" rtl="0" algn="l">
              <a:spcBef>
                <a:spcPts val="1600"/>
              </a:spcBef>
              <a:spcAft>
                <a:spcPts val="0"/>
              </a:spcAft>
              <a:buNone/>
            </a:pPr>
            <a:r>
              <a:rPr lang="en" u="sng"/>
              <a:t>Solution</a:t>
            </a:r>
            <a:endParaRPr u="sng"/>
          </a:p>
          <a:p>
            <a:pPr indent="0" lvl="0" marL="0" rtl="0" algn="l">
              <a:spcBef>
                <a:spcPts val="1600"/>
              </a:spcBef>
              <a:spcAft>
                <a:spcPts val="0"/>
              </a:spcAft>
              <a:buNone/>
            </a:pPr>
            <a:r>
              <a:rPr lang="en"/>
              <a:t>Sarah’s commute can vary based on what day she decides to commute.</a:t>
            </a:r>
            <a:endParaRPr/>
          </a:p>
          <a:p>
            <a:pPr indent="0" lvl="0" marL="0" rtl="0" algn="l">
              <a:spcBef>
                <a:spcPts val="1600"/>
              </a:spcBef>
              <a:spcAft>
                <a:spcPts val="0"/>
              </a:spcAft>
              <a:buNone/>
            </a:pPr>
            <a:r>
              <a:rPr lang="en"/>
              <a:t>We recommend she commutes to her friends place on saturday, saving her 7 mins and $0.50 on average. </a:t>
            </a:r>
            <a:endParaRPr/>
          </a:p>
          <a:p>
            <a:pPr indent="0" lvl="0" marL="0" rtl="0" algn="l">
              <a:spcBef>
                <a:spcPts val="1600"/>
              </a:spcBef>
              <a:spcAft>
                <a:spcPts val="0"/>
              </a:spcAft>
              <a:buNone/>
            </a:pPr>
            <a:r>
              <a:t/>
            </a:r>
            <a:endParaRPr u="sng"/>
          </a:p>
          <a:p>
            <a:pPr indent="0" lvl="0" marL="0" rtl="0" algn="l">
              <a:spcBef>
                <a:spcPts val="1600"/>
              </a:spcBef>
              <a:spcAft>
                <a:spcPts val="1600"/>
              </a:spcAft>
              <a:buNone/>
            </a:pPr>
            <a:r>
              <a:t/>
            </a:r>
            <a:endParaRPr/>
          </a:p>
        </p:txBody>
      </p:sp>
      <p:pic>
        <p:nvPicPr>
          <p:cNvPr id="232" name="Google Shape;232;p27"/>
          <p:cNvPicPr preferRelativeResize="0"/>
          <p:nvPr/>
        </p:nvPicPr>
        <p:blipFill>
          <a:blip r:embed="rId3">
            <a:alphaModFix/>
          </a:blip>
          <a:stretch>
            <a:fillRect/>
          </a:stretch>
        </p:blipFill>
        <p:spPr>
          <a:xfrm>
            <a:off x="3314217" y="1134700"/>
            <a:ext cx="4929924" cy="3102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292975" y="278025"/>
            <a:ext cx="8094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 Hour of the Day </a:t>
            </a:r>
            <a:endParaRPr/>
          </a:p>
        </p:txBody>
      </p:sp>
      <p:sp>
        <p:nvSpPr>
          <p:cNvPr id="238" name="Google Shape;238;p28"/>
          <p:cNvSpPr txBox="1"/>
          <p:nvPr>
            <p:ph idx="1" type="body"/>
          </p:nvPr>
        </p:nvSpPr>
        <p:spPr>
          <a:xfrm>
            <a:off x="351725" y="1081625"/>
            <a:ext cx="2962500" cy="37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Solution</a:t>
            </a:r>
            <a:endParaRPr u="sng"/>
          </a:p>
          <a:p>
            <a:pPr indent="0" lvl="0" marL="0" rtl="0" algn="l">
              <a:spcBef>
                <a:spcPts val="1600"/>
              </a:spcBef>
              <a:spcAft>
                <a:spcPts val="0"/>
              </a:spcAft>
              <a:buNone/>
            </a:pPr>
            <a:r>
              <a:rPr lang="en"/>
              <a:t>Sarah’s commute can also vary based on what hour she decides to commute.</a:t>
            </a:r>
            <a:endParaRPr/>
          </a:p>
          <a:p>
            <a:pPr indent="0" lvl="0" marL="0" rtl="0" algn="l">
              <a:spcBef>
                <a:spcPts val="1600"/>
              </a:spcBef>
              <a:spcAft>
                <a:spcPts val="0"/>
              </a:spcAft>
              <a:buNone/>
            </a:pPr>
            <a:r>
              <a:rPr lang="en"/>
              <a:t>We recommend Sarah to avoid commuting between 6am to 6pm.</a:t>
            </a:r>
            <a:endParaRPr/>
          </a:p>
          <a:p>
            <a:pPr indent="0" lvl="0" marL="0" rtl="0" algn="l">
              <a:spcBef>
                <a:spcPts val="1600"/>
              </a:spcBef>
              <a:spcAft>
                <a:spcPts val="0"/>
              </a:spcAft>
              <a:buNone/>
            </a:pPr>
            <a:r>
              <a:rPr lang="en"/>
              <a:t>This will save her 24 mins and $4 in commute at max</a:t>
            </a:r>
            <a:endParaRPr/>
          </a:p>
          <a:p>
            <a:pPr indent="0" lvl="0" marL="0" rtl="0" algn="l">
              <a:spcBef>
                <a:spcPts val="1600"/>
              </a:spcBef>
              <a:spcAft>
                <a:spcPts val="0"/>
              </a:spcAft>
              <a:buNone/>
            </a:pPr>
            <a:r>
              <a:t/>
            </a:r>
            <a:endParaRPr u="sng"/>
          </a:p>
          <a:p>
            <a:pPr indent="0" lvl="0" marL="0" rtl="0" algn="l">
              <a:spcBef>
                <a:spcPts val="1600"/>
              </a:spcBef>
              <a:spcAft>
                <a:spcPts val="1600"/>
              </a:spcAft>
              <a:buNone/>
            </a:pPr>
            <a:r>
              <a:t/>
            </a:r>
            <a:endParaRPr/>
          </a:p>
        </p:txBody>
      </p:sp>
      <p:pic>
        <p:nvPicPr>
          <p:cNvPr id="239" name="Google Shape;239;p28"/>
          <p:cNvPicPr preferRelativeResize="0"/>
          <p:nvPr/>
        </p:nvPicPr>
        <p:blipFill>
          <a:blip r:embed="rId3">
            <a:alphaModFix/>
          </a:blip>
          <a:stretch>
            <a:fillRect/>
          </a:stretch>
        </p:blipFill>
        <p:spPr>
          <a:xfrm>
            <a:off x="3314300" y="1116975"/>
            <a:ext cx="5001895" cy="3041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423050" y="431750"/>
            <a:ext cx="7505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Insights</a:t>
            </a:r>
            <a:endParaRPr/>
          </a:p>
        </p:txBody>
      </p:sp>
      <p:sp>
        <p:nvSpPr>
          <p:cNvPr id="245" name="Google Shape;245;p29"/>
          <p:cNvSpPr txBox="1"/>
          <p:nvPr>
            <p:ph idx="1" type="body"/>
          </p:nvPr>
        </p:nvSpPr>
        <p:spPr>
          <a:xfrm>
            <a:off x="423050" y="1157550"/>
            <a:ext cx="4149000" cy="325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98% of the total rides were charged Standard Rate while the rest 2% were charged the JFK rate.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a:t>The count of rides that were charged from other categories were very negligible.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a:t>All categories are a lot more expensive than Standard and Group rate</a:t>
            </a:r>
            <a:endParaRPr/>
          </a:p>
          <a:p>
            <a:pPr indent="0" lvl="0" marL="0" rtl="0" algn="l">
              <a:spcBef>
                <a:spcPts val="1600"/>
              </a:spcBef>
              <a:spcAft>
                <a:spcPts val="1600"/>
              </a:spcAft>
              <a:buNone/>
            </a:pPr>
            <a:r>
              <a:t/>
            </a:r>
            <a:endParaRPr/>
          </a:p>
        </p:txBody>
      </p:sp>
      <p:pic>
        <p:nvPicPr>
          <p:cNvPr id="246" name="Google Shape;246;p29"/>
          <p:cNvPicPr preferRelativeResize="0"/>
          <p:nvPr/>
        </p:nvPicPr>
        <p:blipFill>
          <a:blip r:embed="rId3">
            <a:alphaModFix/>
          </a:blip>
          <a:stretch>
            <a:fillRect/>
          </a:stretch>
        </p:blipFill>
        <p:spPr>
          <a:xfrm>
            <a:off x="5005475" y="2500325"/>
            <a:ext cx="3686100" cy="2338375"/>
          </a:xfrm>
          <a:prstGeom prst="rect">
            <a:avLst/>
          </a:prstGeom>
          <a:noFill/>
          <a:ln>
            <a:noFill/>
          </a:ln>
        </p:spPr>
      </p:pic>
      <p:pic>
        <p:nvPicPr>
          <p:cNvPr id="247" name="Google Shape;247;p29"/>
          <p:cNvPicPr preferRelativeResize="0"/>
          <p:nvPr/>
        </p:nvPicPr>
        <p:blipFill>
          <a:blip r:embed="rId4">
            <a:alphaModFix/>
          </a:blip>
          <a:stretch>
            <a:fillRect/>
          </a:stretch>
        </p:blipFill>
        <p:spPr>
          <a:xfrm>
            <a:off x="5005475" y="488825"/>
            <a:ext cx="3686100" cy="2011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532950" y="572950"/>
            <a:ext cx="82575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Comparative</a:t>
            </a:r>
            <a:r>
              <a:rPr lang="en"/>
              <a:t> Ride </a:t>
            </a:r>
            <a:r>
              <a:rPr lang="en"/>
              <a:t>Analysis</a:t>
            </a:r>
            <a:r>
              <a:rPr lang="en"/>
              <a:t> B/W Yellow and Uber</a:t>
            </a:r>
            <a:endParaRPr/>
          </a:p>
        </p:txBody>
      </p:sp>
      <p:pic>
        <p:nvPicPr>
          <p:cNvPr id="253" name="Google Shape;253;p30"/>
          <p:cNvPicPr preferRelativeResize="0"/>
          <p:nvPr/>
        </p:nvPicPr>
        <p:blipFill>
          <a:blip r:embed="rId3">
            <a:alphaModFix/>
          </a:blip>
          <a:stretch>
            <a:fillRect/>
          </a:stretch>
        </p:blipFill>
        <p:spPr>
          <a:xfrm>
            <a:off x="532950" y="2064575"/>
            <a:ext cx="4175425" cy="2268125"/>
          </a:xfrm>
          <a:prstGeom prst="rect">
            <a:avLst/>
          </a:prstGeom>
          <a:noFill/>
          <a:ln>
            <a:noFill/>
          </a:ln>
        </p:spPr>
      </p:pic>
      <p:pic>
        <p:nvPicPr>
          <p:cNvPr id="254" name="Google Shape;254;p30"/>
          <p:cNvPicPr preferRelativeResize="0"/>
          <p:nvPr/>
        </p:nvPicPr>
        <p:blipFill>
          <a:blip r:embed="rId4">
            <a:alphaModFix/>
          </a:blip>
          <a:stretch>
            <a:fillRect/>
          </a:stretch>
        </p:blipFill>
        <p:spPr>
          <a:xfrm>
            <a:off x="4726663" y="2064575"/>
            <a:ext cx="4175425" cy="2268125"/>
          </a:xfrm>
          <a:prstGeom prst="rect">
            <a:avLst/>
          </a:prstGeom>
          <a:noFill/>
          <a:ln>
            <a:noFill/>
          </a:ln>
        </p:spPr>
      </p:pic>
      <p:sp>
        <p:nvSpPr>
          <p:cNvPr id="255" name="Google Shape;255;p30"/>
          <p:cNvSpPr txBox="1"/>
          <p:nvPr/>
        </p:nvSpPr>
        <p:spPr>
          <a:xfrm>
            <a:off x="567925" y="1660925"/>
            <a:ext cx="41754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Total Records: 29.4 Million</a:t>
            </a:r>
            <a:endParaRPr>
              <a:latin typeface="Calibri"/>
              <a:ea typeface="Calibri"/>
              <a:cs typeface="Calibri"/>
              <a:sym typeface="Calibri"/>
            </a:endParaRPr>
          </a:p>
        </p:txBody>
      </p:sp>
      <p:sp>
        <p:nvSpPr>
          <p:cNvPr id="256" name="Google Shape;256;p30"/>
          <p:cNvSpPr txBox="1"/>
          <p:nvPr/>
        </p:nvSpPr>
        <p:spPr>
          <a:xfrm>
            <a:off x="4726700" y="1660925"/>
            <a:ext cx="41754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Total Records: 1.5 Million</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Popular Neighbourhoods</a:t>
            </a:r>
            <a:endParaRPr/>
          </a:p>
        </p:txBody>
      </p:sp>
      <p:sp>
        <p:nvSpPr>
          <p:cNvPr id="262" name="Google Shape;262;p31"/>
          <p:cNvSpPr txBox="1"/>
          <p:nvPr>
            <p:ph idx="1" type="body"/>
          </p:nvPr>
        </p:nvSpPr>
        <p:spPr>
          <a:xfrm>
            <a:off x="819150" y="1746325"/>
            <a:ext cx="36861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Top Pickup Zones:</a:t>
            </a:r>
            <a:endParaRPr b="1"/>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NoHo</a:t>
            </a:r>
            <a:endParaRPr/>
          </a:p>
          <a:p>
            <a:pPr indent="0" lvl="0" marL="0" rtl="0" algn="l">
              <a:lnSpc>
                <a:spcPct val="100000"/>
              </a:lnSpc>
              <a:spcBef>
                <a:spcPts val="0"/>
              </a:spcBef>
              <a:spcAft>
                <a:spcPts val="0"/>
              </a:spcAft>
              <a:buNone/>
            </a:pPr>
            <a:r>
              <a:rPr lang="en"/>
              <a:t>Times Square</a:t>
            </a:r>
            <a:endParaRPr/>
          </a:p>
          <a:p>
            <a:pPr indent="0" lvl="0" marL="0" rtl="0" algn="l">
              <a:lnSpc>
                <a:spcPct val="100000"/>
              </a:lnSpc>
              <a:spcBef>
                <a:spcPts val="0"/>
              </a:spcBef>
              <a:spcAft>
                <a:spcPts val="0"/>
              </a:spcAft>
              <a:buNone/>
            </a:pPr>
            <a:r>
              <a:rPr lang="en"/>
              <a:t>Garment District</a:t>
            </a:r>
            <a:endParaRPr/>
          </a:p>
          <a:p>
            <a:pPr indent="0" lvl="0" marL="0" rtl="0" algn="l">
              <a:lnSpc>
                <a:spcPct val="100000"/>
              </a:lnSpc>
              <a:spcBef>
                <a:spcPts val="0"/>
              </a:spcBef>
              <a:spcAft>
                <a:spcPts val="0"/>
              </a:spcAft>
              <a:buNone/>
            </a:pPr>
            <a:r>
              <a:rPr lang="en"/>
              <a:t>Rose Hill</a:t>
            </a:r>
            <a:endParaRPr/>
          </a:p>
          <a:p>
            <a:pPr indent="0" lvl="0" marL="0" rtl="0" algn="l">
              <a:lnSpc>
                <a:spcPct val="100000"/>
              </a:lnSpc>
              <a:spcBef>
                <a:spcPts val="0"/>
              </a:spcBef>
              <a:spcAft>
                <a:spcPts val="0"/>
              </a:spcAft>
              <a:buNone/>
            </a:pPr>
            <a:r>
              <a:rPr lang="en"/>
              <a:t>TriBeCa</a:t>
            </a:r>
            <a:endParaRPr/>
          </a:p>
          <a:p>
            <a:pPr indent="0" lvl="0" marL="0" rtl="0" algn="l">
              <a:lnSpc>
                <a:spcPct val="100000"/>
              </a:lnSpc>
              <a:spcBef>
                <a:spcPts val="0"/>
              </a:spcBef>
              <a:spcAft>
                <a:spcPts val="0"/>
              </a:spcAft>
              <a:buNone/>
            </a:pPr>
            <a:r>
              <a:rPr lang="en"/>
              <a:t>West Village</a:t>
            </a:r>
            <a:endParaRPr/>
          </a:p>
          <a:p>
            <a:pPr indent="0" lvl="0" marL="0" rtl="0" algn="l">
              <a:spcBef>
                <a:spcPts val="0"/>
              </a:spcBef>
              <a:spcAft>
                <a:spcPts val="1600"/>
              </a:spcAft>
              <a:buNone/>
            </a:pPr>
            <a:r>
              <a:t/>
            </a:r>
            <a:endParaRPr/>
          </a:p>
        </p:txBody>
      </p:sp>
      <p:sp>
        <p:nvSpPr>
          <p:cNvPr id="263" name="Google Shape;263;p31"/>
          <p:cNvSpPr txBox="1"/>
          <p:nvPr>
            <p:ph idx="2" type="body"/>
          </p:nvPr>
        </p:nvSpPr>
        <p:spPr>
          <a:xfrm>
            <a:off x="4505250" y="1800200"/>
            <a:ext cx="3686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 Drop off Zones:</a:t>
            </a:r>
            <a:endParaRPr b="1"/>
          </a:p>
          <a:p>
            <a:pPr indent="0" lvl="0" marL="0" rtl="0" algn="l">
              <a:lnSpc>
                <a:spcPct val="100000"/>
              </a:lnSpc>
              <a:spcBef>
                <a:spcPts val="1600"/>
              </a:spcBef>
              <a:spcAft>
                <a:spcPts val="0"/>
              </a:spcAft>
              <a:buNone/>
            </a:pPr>
            <a:r>
              <a:rPr lang="en"/>
              <a:t>West Village</a:t>
            </a:r>
            <a:endParaRPr/>
          </a:p>
          <a:p>
            <a:pPr indent="0" lvl="0" marL="0" rtl="0" algn="l">
              <a:lnSpc>
                <a:spcPct val="100000"/>
              </a:lnSpc>
              <a:spcBef>
                <a:spcPts val="0"/>
              </a:spcBef>
              <a:spcAft>
                <a:spcPts val="0"/>
              </a:spcAft>
              <a:buNone/>
            </a:pPr>
            <a:r>
              <a:rPr lang="en"/>
              <a:t>Financial District</a:t>
            </a:r>
            <a:endParaRPr/>
          </a:p>
          <a:p>
            <a:pPr indent="0" lvl="0" marL="0" rtl="0" algn="l">
              <a:lnSpc>
                <a:spcPct val="100000"/>
              </a:lnSpc>
              <a:spcBef>
                <a:spcPts val="0"/>
              </a:spcBef>
              <a:spcAft>
                <a:spcPts val="0"/>
              </a:spcAft>
              <a:buNone/>
            </a:pPr>
            <a:r>
              <a:rPr lang="en"/>
              <a:t>SoHo</a:t>
            </a:r>
            <a:endParaRPr/>
          </a:p>
          <a:p>
            <a:pPr indent="0" lvl="0" marL="0" rtl="0" algn="l">
              <a:lnSpc>
                <a:spcPct val="100000"/>
              </a:lnSpc>
              <a:spcBef>
                <a:spcPts val="0"/>
              </a:spcBef>
              <a:spcAft>
                <a:spcPts val="0"/>
              </a:spcAft>
              <a:buNone/>
            </a:pPr>
            <a:r>
              <a:rPr lang="en"/>
              <a:t>Chelsea</a:t>
            </a:r>
            <a:endParaRPr/>
          </a:p>
          <a:p>
            <a:pPr indent="0" lvl="0" marL="0" rtl="0" algn="l">
              <a:lnSpc>
                <a:spcPct val="100000"/>
              </a:lnSpc>
              <a:spcBef>
                <a:spcPts val="0"/>
              </a:spcBef>
              <a:spcAft>
                <a:spcPts val="0"/>
              </a:spcAft>
              <a:buNone/>
            </a:pPr>
            <a:r>
              <a:rPr lang="en"/>
              <a:t>TriBeCa</a:t>
            </a:r>
            <a:endParaRPr/>
          </a:p>
          <a:p>
            <a:pPr indent="0" lvl="0" marL="0" rtl="0" algn="l">
              <a:spcBef>
                <a:spcPts val="0"/>
              </a:spcBef>
              <a:spcAft>
                <a:spcPts val="0"/>
              </a:spcAft>
              <a:buNone/>
            </a:pPr>
            <a:r>
              <a:rPr lang="en"/>
              <a:t>Chelsea</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35" name="Google Shape;135;p14"/>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New York is a famous city and there are millions of t</a:t>
            </a:r>
            <a:r>
              <a:rPr lang="en"/>
              <a:t>ourists v</a:t>
            </a:r>
            <a:r>
              <a:rPr lang="en"/>
              <a:t>isits the city every year. There are many options to travel within the city but we focused on the NYC Yellow taxi data to determine the best time and the cost to commute within the city.</a:t>
            </a:r>
            <a:endParaRPr/>
          </a:p>
        </p:txBody>
      </p:sp>
      <p:pic>
        <p:nvPicPr>
          <p:cNvPr id="136" name="Google Shape;136;p14"/>
          <p:cNvPicPr preferRelativeResize="0"/>
          <p:nvPr/>
        </p:nvPicPr>
        <p:blipFill>
          <a:blip r:embed="rId3">
            <a:alphaModFix/>
          </a:blip>
          <a:stretch>
            <a:fillRect/>
          </a:stretch>
        </p:blipFill>
        <p:spPr>
          <a:xfrm>
            <a:off x="4638475" y="1800200"/>
            <a:ext cx="3840225" cy="263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idx="1" type="body"/>
          </p:nvPr>
        </p:nvSpPr>
        <p:spPr>
          <a:xfrm>
            <a:off x="559600" y="1178725"/>
            <a:ext cx="3369600" cy="2619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There was a huge spike in our average values for cost, passenger count and distance.</a:t>
            </a:r>
            <a:endParaRPr/>
          </a:p>
          <a:p>
            <a:pPr indent="-311150" lvl="0" marL="457200" rtl="0" algn="l">
              <a:spcBef>
                <a:spcPts val="0"/>
              </a:spcBef>
              <a:spcAft>
                <a:spcPts val="0"/>
              </a:spcAft>
              <a:buSzPts val="1300"/>
              <a:buChar char="●"/>
            </a:pPr>
            <a:r>
              <a:rPr lang="en"/>
              <a:t>We looked into it and found out it was Memorial Day on 26th May 2014.</a:t>
            </a:r>
            <a:endParaRPr/>
          </a:p>
        </p:txBody>
      </p:sp>
      <p:pic>
        <p:nvPicPr>
          <p:cNvPr id="269" name="Google Shape;269;p32"/>
          <p:cNvPicPr preferRelativeResize="0"/>
          <p:nvPr/>
        </p:nvPicPr>
        <p:blipFill>
          <a:blip r:embed="rId3">
            <a:alphaModFix/>
          </a:blip>
          <a:stretch>
            <a:fillRect/>
          </a:stretch>
        </p:blipFill>
        <p:spPr>
          <a:xfrm>
            <a:off x="4114800" y="1248450"/>
            <a:ext cx="4784074" cy="3388375"/>
          </a:xfrm>
          <a:prstGeom prst="rect">
            <a:avLst/>
          </a:prstGeom>
          <a:noFill/>
          <a:ln>
            <a:noFill/>
          </a:ln>
        </p:spPr>
      </p:pic>
      <p:sp>
        <p:nvSpPr>
          <p:cNvPr id="270" name="Google Shape;270;p32"/>
          <p:cNvSpPr txBox="1"/>
          <p:nvPr>
            <p:ph type="title"/>
          </p:nvPr>
        </p:nvSpPr>
        <p:spPr>
          <a:xfrm>
            <a:off x="559600" y="349875"/>
            <a:ext cx="82575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Daily Estimate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1115329" y="872521"/>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Any Questions?</a:t>
            </a:r>
            <a:endParaRPr/>
          </a:p>
        </p:txBody>
      </p:sp>
      <p:pic>
        <p:nvPicPr>
          <p:cNvPr id="276" name="Google Shape;276;p33"/>
          <p:cNvPicPr preferRelativeResize="0"/>
          <p:nvPr/>
        </p:nvPicPr>
        <p:blipFill>
          <a:blip r:embed="rId3">
            <a:alphaModFix/>
          </a:blip>
          <a:stretch>
            <a:fillRect/>
          </a:stretch>
        </p:blipFill>
        <p:spPr>
          <a:xfrm>
            <a:off x="6080500" y="2501625"/>
            <a:ext cx="2476500" cy="1847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142" name="Google Shape;142;p1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Business Problem</a:t>
            </a:r>
            <a:endParaRPr u="sng"/>
          </a:p>
          <a:p>
            <a:pPr indent="0" lvl="0" marL="0" rtl="0" algn="l">
              <a:spcBef>
                <a:spcPts val="1600"/>
              </a:spcBef>
              <a:spcAft>
                <a:spcPts val="0"/>
              </a:spcAft>
              <a:buNone/>
            </a:pPr>
            <a:r>
              <a:rPr lang="en"/>
              <a:t>NYC tourists waste valuable time and money on commuting since they are not </a:t>
            </a:r>
            <a:r>
              <a:rPr lang="en"/>
              <a:t>familiar</a:t>
            </a:r>
            <a:r>
              <a:rPr lang="en"/>
              <a:t> with the area and traffic flow  </a:t>
            </a:r>
            <a:endParaRPr/>
          </a:p>
          <a:p>
            <a:pPr indent="0" lvl="0" marL="0" rtl="0" algn="l">
              <a:spcBef>
                <a:spcPts val="1600"/>
              </a:spcBef>
              <a:spcAft>
                <a:spcPts val="0"/>
              </a:spcAft>
              <a:buNone/>
            </a:pPr>
            <a:r>
              <a:t/>
            </a:r>
            <a:endParaRPr u="sng"/>
          </a:p>
          <a:p>
            <a:pPr indent="0" lvl="0" marL="0" rtl="0" algn="l">
              <a:spcBef>
                <a:spcPts val="1600"/>
              </a:spcBef>
              <a:spcAft>
                <a:spcPts val="1600"/>
              </a:spcAft>
              <a:buNone/>
            </a:pPr>
            <a:r>
              <a:t/>
            </a:r>
            <a:endParaRPr/>
          </a:p>
        </p:txBody>
      </p:sp>
      <p:sp>
        <p:nvSpPr>
          <p:cNvPr id="143" name="Google Shape;143;p1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Objectives</a:t>
            </a:r>
            <a:endParaRPr u="sng"/>
          </a:p>
          <a:p>
            <a:pPr indent="-311150" lvl="0" marL="457200" rtl="0" algn="l">
              <a:spcBef>
                <a:spcPts val="1600"/>
              </a:spcBef>
              <a:spcAft>
                <a:spcPts val="0"/>
              </a:spcAft>
              <a:buSzPts val="1300"/>
              <a:buAutoNum type="arabicPeriod"/>
            </a:pPr>
            <a:r>
              <a:rPr lang="en"/>
              <a:t>Optimize commute time</a:t>
            </a:r>
            <a:endParaRPr/>
          </a:p>
          <a:p>
            <a:pPr indent="-311150" lvl="0" marL="457200" rtl="0" algn="l">
              <a:spcBef>
                <a:spcPts val="0"/>
              </a:spcBef>
              <a:spcAft>
                <a:spcPts val="0"/>
              </a:spcAft>
              <a:buSzPts val="1300"/>
              <a:buAutoNum type="arabicPeriod"/>
            </a:pPr>
            <a:r>
              <a:rPr lang="en"/>
              <a:t>Optimize commute cost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358000" y="360825"/>
            <a:ext cx="37845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Understanding</a:t>
            </a:r>
            <a:endParaRPr/>
          </a:p>
        </p:txBody>
      </p:sp>
      <p:sp>
        <p:nvSpPr>
          <p:cNvPr id="149" name="Google Shape;149;p16"/>
          <p:cNvSpPr txBox="1"/>
          <p:nvPr>
            <p:ph idx="1" type="body"/>
          </p:nvPr>
        </p:nvSpPr>
        <p:spPr>
          <a:xfrm>
            <a:off x="494000" y="1009775"/>
            <a:ext cx="2708700" cy="37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000000"/>
                </a:solidFill>
                <a:latin typeface="Arial"/>
                <a:ea typeface="Arial"/>
                <a:cs typeface="Arial"/>
                <a:sym typeface="Arial"/>
              </a:rPr>
              <a:t>Yellow Taxi Cab Data</a:t>
            </a:r>
            <a:endParaRPr sz="1100" u="sng">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29.4 million rides over a 2 month period</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Each day having ~470,000 rides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pic>
        <p:nvPicPr>
          <p:cNvPr id="150" name="Google Shape;150;p16"/>
          <p:cNvPicPr preferRelativeResize="0"/>
          <p:nvPr/>
        </p:nvPicPr>
        <p:blipFill>
          <a:blip r:embed="rId3">
            <a:alphaModFix/>
          </a:blip>
          <a:stretch>
            <a:fillRect/>
          </a:stretch>
        </p:blipFill>
        <p:spPr>
          <a:xfrm>
            <a:off x="3450425" y="1009775"/>
            <a:ext cx="5347100" cy="3894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37845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156" name="Google Shape;156;p17"/>
          <p:cNvSpPr txBox="1"/>
          <p:nvPr>
            <p:ph idx="1" type="body"/>
          </p:nvPr>
        </p:nvSpPr>
        <p:spPr>
          <a:xfrm>
            <a:off x="819150" y="1542750"/>
            <a:ext cx="3686100" cy="28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Data Sources:</a:t>
            </a:r>
            <a:endParaRPr u="sng"/>
          </a:p>
          <a:p>
            <a:pPr indent="0" lvl="0" marL="0" rtl="0" algn="l">
              <a:spcBef>
                <a:spcPts val="1600"/>
              </a:spcBef>
              <a:spcAft>
                <a:spcPts val="0"/>
              </a:spcAft>
              <a:buNone/>
            </a:pPr>
            <a:r>
              <a:rPr lang="en"/>
              <a:t>NYC Taxi and </a:t>
            </a:r>
            <a:r>
              <a:rPr lang="en"/>
              <a:t>Limousine</a:t>
            </a:r>
            <a:r>
              <a:rPr lang="en"/>
              <a:t> </a:t>
            </a:r>
            <a:r>
              <a:rPr lang="en"/>
              <a:t>Commission</a:t>
            </a:r>
            <a:endParaRPr/>
          </a:p>
          <a:p>
            <a:pPr indent="0" lvl="0" marL="0" rtl="0" algn="l">
              <a:spcBef>
                <a:spcPts val="1600"/>
              </a:spcBef>
              <a:spcAft>
                <a:spcPts val="0"/>
              </a:spcAft>
              <a:buNone/>
            </a:pPr>
            <a:r>
              <a:rPr lang="en"/>
              <a:t>GitHub</a:t>
            </a:r>
            <a:endParaRPr/>
          </a:p>
          <a:p>
            <a:pPr indent="0" lvl="0" marL="0" rtl="0" algn="l">
              <a:spcBef>
                <a:spcPts val="1600"/>
              </a:spcBef>
              <a:spcAft>
                <a:spcPts val="0"/>
              </a:spcAft>
              <a:buNone/>
            </a:pPr>
            <a:r>
              <a:rPr lang="en" u="sng"/>
              <a:t>Main Components we used:</a:t>
            </a:r>
            <a:endParaRPr u="sng"/>
          </a:p>
          <a:p>
            <a:pPr indent="0" lvl="0" marL="0" rtl="0" algn="l">
              <a:spcBef>
                <a:spcPts val="1600"/>
              </a:spcBef>
              <a:spcAft>
                <a:spcPts val="0"/>
              </a:spcAft>
              <a:buNone/>
            </a:pPr>
            <a:r>
              <a:rPr lang="en"/>
              <a:t>Hadoop: Yarn, HDFS, MapReduce</a:t>
            </a:r>
            <a:endParaRPr/>
          </a:p>
          <a:p>
            <a:pPr indent="0" lvl="0" marL="0" rtl="0" algn="l">
              <a:spcBef>
                <a:spcPts val="1600"/>
              </a:spcBef>
              <a:spcAft>
                <a:spcPts val="1600"/>
              </a:spcAft>
              <a:buNone/>
            </a:pPr>
            <a:r>
              <a:rPr lang="en"/>
              <a:t>Spark: Pyspark DataFrame, Pyspark SQL Functions, Pyspark MLlib</a:t>
            </a:r>
            <a:endParaRPr/>
          </a:p>
        </p:txBody>
      </p:sp>
      <p:pic>
        <p:nvPicPr>
          <p:cNvPr id="157" name="Google Shape;157;p17">
            <a:hlinkClick r:id="rId3"/>
          </p:cNvPr>
          <p:cNvPicPr preferRelativeResize="0"/>
          <p:nvPr/>
        </p:nvPicPr>
        <p:blipFill>
          <a:blip r:embed="rId4">
            <a:alphaModFix/>
          </a:blip>
          <a:stretch>
            <a:fillRect/>
          </a:stretch>
        </p:blipFill>
        <p:spPr>
          <a:xfrm>
            <a:off x="5325350" y="592725"/>
            <a:ext cx="2660076" cy="4132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4540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Analytical Framework</a:t>
            </a:r>
            <a:endParaRPr/>
          </a:p>
        </p:txBody>
      </p:sp>
      <p:sp>
        <p:nvSpPr>
          <p:cNvPr id="163" name="Google Shape;163;p18"/>
          <p:cNvSpPr txBox="1"/>
          <p:nvPr>
            <p:ph idx="1" type="body"/>
          </p:nvPr>
        </p:nvSpPr>
        <p:spPr>
          <a:xfrm>
            <a:off x="819150" y="1408675"/>
            <a:ext cx="3686100" cy="30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PySpark DataFrame and SQL Functions </a:t>
            </a:r>
            <a:r>
              <a:rPr lang="en"/>
              <a:t>to query relevant features for cleaning, </a:t>
            </a:r>
            <a:r>
              <a:rPr lang="en"/>
              <a:t>EDA and Aggregated Results</a:t>
            </a:r>
            <a:endParaRPr/>
          </a:p>
          <a:p>
            <a:pPr indent="0" lvl="0" marL="0" rtl="0" algn="l">
              <a:spcBef>
                <a:spcPts val="1600"/>
              </a:spcBef>
              <a:spcAft>
                <a:spcPts val="0"/>
              </a:spcAft>
              <a:buNone/>
            </a:pPr>
            <a:r>
              <a:rPr lang="en"/>
              <a:t>K-Means Algorithm to cluster Pick-up/Drop-off Locations and Reverse Geocoding to map them into Neighborhoods and Zip Codes</a:t>
            </a:r>
            <a:endParaRPr/>
          </a:p>
          <a:p>
            <a:pPr indent="0" lvl="0" marL="0" rtl="0" algn="l">
              <a:spcBef>
                <a:spcPts val="1600"/>
              </a:spcBef>
              <a:spcAft>
                <a:spcPts val="0"/>
              </a:spcAft>
              <a:buNone/>
            </a:pPr>
            <a:r>
              <a:rPr lang="en"/>
              <a:t>Running Pyspark job on the whole dataset saved in Hadoop File Distributed System</a:t>
            </a:r>
            <a:endParaRPr/>
          </a:p>
          <a:p>
            <a:pPr indent="0" lvl="0" marL="0" rtl="0" algn="l">
              <a:spcBef>
                <a:spcPts val="1600"/>
              </a:spcBef>
              <a:spcAft>
                <a:spcPts val="0"/>
              </a:spcAft>
              <a:buNone/>
            </a:pPr>
            <a:r>
              <a:rPr lang="en"/>
              <a:t>Visualization of the Aggregated Results through Tableau </a:t>
            </a:r>
            <a:endParaRPr/>
          </a:p>
          <a:p>
            <a:pPr indent="0" lvl="0" marL="0" rtl="0" algn="l">
              <a:spcBef>
                <a:spcPts val="1600"/>
              </a:spcBef>
              <a:spcAft>
                <a:spcPts val="1600"/>
              </a:spcAft>
              <a:buNone/>
            </a:pPr>
            <a:r>
              <a:t/>
            </a:r>
            <a:endParaRPr/>
          </a:p>
        </p:txBody>
      </p:sp>
      <p:grpSp>
        <p:nvGrpSpPr>
          <p:cNvPr id="164" name="Google Shape;164;p18"/>
          <p:cNvGrpSpPr/>
          <p:nvPr/>
        </p:nvGrpSpPr>
        <p:grpSpPr>
          <a:xfrm>
            <a:off x="4853615" y="1926643"/>
            <a:ext cx="3731602" cy="2713363"/>
            <a:chOff x="4617688" y="1207350"/>
            <a:chExt cx="3844238" cy="3231348"/>
          </a:xfrm>
        </p:grpSpPr>
        <p:pic>
          <p:nvPicPr>
            <p:cNvPr id="165" name="Google Shape;165;p18"/>
            <p:cNvPicPr preferRelativeResize="0"/>
            <p:nvPr/>
          </p:nvPicPr>
          <p:blipFill>
            <a:blip r:embed="rId3">
              <a:alphaModFix/>
            </a:blip>
            <a:stretch>
              <a:fillRect/>
            </a:stretch>
          </p:blipFill>
          <p:spPr>
            <a:xfrm>
              <a:off x="4617688" y="1207350"/>
              <a:ext cx="3844225" cy="1676350"/>
            </a:xfrm>
            <a:prstGeom prst="rect">
              <a:avLst/>
            </a:prstGeom>
            <a:noFill/>
            <a:ln>
              <a:noFill/>
            </a:ln>
          </p:spPr>
        </p:pic>
        <p:pic>
          <p:nvPicPr>
            <p:cNvPr id="166" name="Google Shape;166;p18"/>
            <p:cNvPicPr preferRelativeResize="0"/>
            <p:nvPr/>
          </p:nvPicPr>
          <p:blipFill>
            <a:blip r:embed="rId4">
              <a:alphaModFix/>
            </a:blip>
            <a:stretch>
              <a:fillRect/>
            </a:stretch>
          </p:blipFill>
          <p:spPr>
            <a:xfrm>
              <a:off x="4617700" y="2806475"/>
              <a:ext cx="3844225" cy="1632222"/>
            </a:xfrm>
            <a:prstGeom prst="rect">
              <a:avLst/>
            </a:prstGeom>
            <a:noFill/>
            <a:ln>
              <a:noFill/>
            </a:ln>
          </p:spPr>
        </p:pic>
      </p:grpSp>
      <p:sp>
        <p:nvSpPr>
          <p:cNvPr id="167" name="Google Shape;167;p18"/>
          <p:cNvSpPr txBox="1"/>
          <p:nvPr/>
        </p:nvSpPr>
        <p:spPr>
          <a:xfrm>
            <a:off x="5036125" y="971975"/>
            <a:ext cx="35490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chemeClr val="dk2"/>
                </a:solidFill>
                <a:latin typeface="Calibri"/>
                <a:ea typeface="Calibri"/>
                <a:cs typeface="Calibri"/>
                <a:sym typeface="Calibri"/>
              </a:rPr>
              <a:t>Important metrics related to the Analysis:</a:t>
            </a:r>
            <a:endParaRPr sz="1300" u="sng">
              <a:solidFill>
                <a:schemeClr val="dk2"/>
              </a:solidFill>
              <a:latin typeface="Calibri"/>
              <a:ea typeface="Calibri"/>
              <a:cs typeface="Calibri"/>
              <a:sym typeface="Calibri"/>
            </a:endParaRPr>
          </a:p>
          <a:p>
            <a:pPr indent="-311150" lvl="0" marL="457200" rtl="0" algn="l">
              <a:lnSpc>
                <a:spcPct val="115000"/>
              </a:lnSpc>
              <a:spcBef>
                <a:spcPts val="160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Average Commute Time</a:t>
            </a:r>
            <a:endParaRPr sz="13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Average Commute Cost</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73" name="Google Shape;173;p1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Categorization of the project</a:t>
            </a:r>
            <a:endParaRPr/>
          </a:p>
        </p:txBody>
      </p:sp>
      <p:sp>
        <p:nvSpPr>
          <p:cNvPr id="174" name="Google Shape;174;p19"/>
          <p:cNvSpPr txBox="1"/>
          <p:nvPr>
            <p:ph idx="2" type="body"/>
          </p:nvPr>
        </p:nvSpPr>
        <p:spPr>
          <a:xfrm>
            <a:off x="819150" y="2256375"/>
            <a:ext cx="5859900" cy="21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Part 1</a:t>
            </a:r>
            <a:r>
              <a:rPr lang="en"/>
              <a:t> </a:t>
            </a:r>
            <a:endParaRPr/>
          </a:p>
          <a:p>
            <a:pPr indent="0" lvl="0" marL="0" rtl="0" algn="l">
              <a:spcBef>
                <a:spcPts val="1600"/>
              </a:spcBef>
              <a:spcAft>
                <a:spcPts val="0"/>
              </a:spcAft>
              <a:buNone/>
            </a:pPr>
            <a:r>
              <a:rPr lang="en"/>
              <a:t>General Solution to any Tourist coming to visit NYC </a:t>
            </a:r>
            <a:endParaRPr/>
          </a:p>
          <a:p>
            <a:pPr indent="0" lvl="0" marL="0" rtl="0" algn="l">
              <a:spcBef>
                <a:spcPts val="1600"/>
              </a:spcBef>
              <a:spcAft>
                <a:spcPts val="0"/>
              </a:spcAft>
              <a:buNone/>
            </a:pPr>
            <a:r>
              <a:rPr lang="en" u="sng"/>
              <a:t>Part 2</a:t>
            </a:r>
            <a:endParaRPr/>
          </a:p>
          <a:p>
            <a:pPr indent="0" lvl="0" marL="0" rtl="0" algn="l">
              <a:spcBef>
                <a:spcPts val="1600"/>
              </a:spcBef>
              <a:spcAft>
                <a:spcPts val="1600"/>
              </a:spcAft>
              <a:buNone/>
            </a:pPr>
            <a:r>
              <a:rPr lang="en"/>
              <a:t>Tailored Solution based on where the </a:t>
            </a:r>
            <a:r>
              <a:rPr lang="en"/>
              <a:t>tourist would like to travel to and from</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292975" y="278025"/>
            <a:ext cx="3347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Optimal </a:t>
            </a:r>
            <a:r>
              <a:rPr lang="en" sz="2100"/>
              <a:t>Day of the Month</a:t>
            </a:r>
            <a:endParaRPr sz="2100"/>
          </a:p>
        </p:txBody>
      </p:sp>
      <p:sp>
        <p:nvSpPr>
          <p:cNvPr id="180" name="Google Shape;180;p20"/>
          <p:cNvSpPr txBox="1"/>
          <p:nvPr>
            <p:ph idx="1" type="body"/>
          </p:nvPr>
        </p:nvSpPr>
        <p:spPr>
          <a:xfrm>
            <a:off x="393200" y="698200"/>
            <a:ext cx="3069600" cy="41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Insights</a:t>
            </a:r>
            <a:endParaRPr u="sng"/>
          </a:p>
          <a:p>
            <a:pPr indent="0" lvl="0" marL="0" rtl="0" algn="l">
              <a:spcBef>
                <a:spcPts val="1600"/>
              </a:spcBef>
              <a:spcAft>
                <a:spcPts val="0"/>
              </a:spcAft>
              <a:buNone/>
            </a:pPr>
            <a:r>
              <a:rPr lang="en"/>
              <a:t>Both average commute times and costs vary on a day-to-day basis; However, no trend is apparent</a:t>
            </a:r>
            <a:endParaRPr/>
          </a:p>
          <a:p>
            <a:pPr indent="0" lvl="0" marL="0" rtl="0" algn="l">
              <a:spcBef>
                <a:spcPts val="1600"/>
              </a:spcBef>
              <a:spcAft>
                <a:spcPts val="0"/>
              </a:spcAft>
              <a:buNone/>
            </a:pPr>
            <a:r>
              <a:rPr lang="en" u="sng"/>
              <a:t>Business Impact</a:t>
            </a:r>
            <a:endParaRPr u="sng"/>
          </a:p>
          <a:p>
            <a:pPr indent="0" lvl="0" marL="0" rtl="0" algn="l">
              <a:spcBef>
                <a:spcPts val="1600"/>
              </a:spcBef>
              <a:spcAft>
                <a:spcPts val="0"/>
              </a:spcAft>
              <a:buNone/>
            </a:pPr>
            <a:r>
              <a:rPr lang="en"/>
              <a:t>Recommend tourists to plan their trip around on any day of the month. </a:t>
            </a:r>
            <a:endParaRPr/>
          </a:p>
          <a:p>
            <a:pPr indent="0" lvl="0" marL="0" rtl="0" algn="l">
              <a:spcBef>
                <a:spcPts val="1600"/>
              </a:spcBef>
              <a:spcAft>
                <a:spcPts val="1600"/>
              </a:spcAft>
              <a:buNone/>
            </a:pPr>
            <a:r>
              <a:rPr lang="en"/>
              <a:t>  </a:t>
            </a:r>
            <a:endParaRPr/>
          </a:p>
        </p:txBody>
      </p:sp>
      <p:pic>
        <p:nvPicPr>
          <p:cNvPr id="181" name="Google Shape;181;p20"/>
          <p:cNvPicPr preferRelativeResize="0"/>
          <p:nvPr/>
        </p:nvPicPr>
        <p:blipFill>
          <a:blip r:embed="rId3">
            <a:alphaModFix/>
          </a:blip>
          <a:stretch>
            <a:fillRect/>
          </a:stretch>
        </p:blipFill>
        <p:spPr>
          <a:xfrm>
            <a:off x="3462800" y="698200"/>
            <a:ext cx="5481922" cy="3807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292975" y="278025"/>
            <a:ext cx="3347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Optimal Day of the Week</a:t>
            </a:r>
            <a:endParaRPr sz="2100"/>
          </a:p>
        </p:txBody>
      </p:sp>
      <p:sp>
        <p:nvSpPr>
          <p:cNvPr id="187" name="Google Shape;187;p21"/>
          <p:cNvSpPr txBox="1"/>
          <p:nvPr>
            <p:ph idx="1" type="body"/>
          </p:nvPr>
        </p:nvSpPr>
        <p:spPr>
          <a:xfrm>
            <a:off x="393200" y="698200"/>
            <a:ext cx="3069600" cy="41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Insights</a:t>
            </a:r>
            <a:endParaRPr u="sng"/>
          </a:p>
          <a:p>
            <a:pPr indent="0" lvl="0" marL="0" rtl="0" algn="l">
              <a:spcBef>
                <a:spcPts val="1600"/>
              </a:spcBef>
              <a:spcAft>
                <a:spcPts val="0"/>
              </a:spcAft>
              <a:buNone/>
            </a:pPr>
            <a:r>
              <a:rPr lang="en"/>
              <a:t>On a weekly basis, we do see a trend in commute times</a:t>
            </a:r>
            <a:endParaRPr/>
          </a:p>
          <a:p>
            <a:pPr indent="0" lvl="0" marL="0" rtl="0" algn="l">
              <a:spcBef>
                <a:spcPts val="1600"/>
              </a:spcBef>
              <a:spcAft>
                <a:spcPts val="0"/>
              </a:spcAft>
              <a:buNone/>
            </a:pPr>
            <a:r>
              <a:rPr lang="en" u="sng"/>
              <a:t>Business Impact</a:t>
            </a:r>
            <a:endParaRPr u="sng"/>
          </a:p>
          <a:p>
            <a:pPr indent="0" lvl="0" marL="0" rtl="0" algn="l">
              <a:spcBef>
                <a:spcPts val="1600"/>
              </a:spcBef>
              <a:spcAft>
                <a:spcPts val="0"/>
              </a:spcAft>
              <a:buNone/>
            </a:pPr>
            <a:r>
              <a:rPr lang="en"/>
              <a:t>Recommend that tourist plans their visit on the Saturday and Sunday in order to to save time and spend less.</a:t>
            </a:r>
            <a:endParaRPr/>
          </a:p>
          <a:p>
            <a:pPr indent="0" lvl="0" marL="0" rtl="0" algn="l">
              <a:spcBef>
                <a:spcPts val="1600"/>
              </a:spcBef>
              <a:spcAft>
                <a:spcPts val="1600"/>
              </a:spcAft>
              <a:buNone/>
            </a:pPr>
            <a:r>
              <a:rPr lang="en"/>
              <a:t>  </a:t>
            </a:r>
            <a:endParaRPr/>
          </a:p>
        </p:txBody>
      </p:sp>
      <p:pic>
        <p:nvPicPr>
          <p:cNvPr id="188" name="Google Shape;188;p21"/>
          <p:cNvPicPr preferRelativeResize="0"/>
          <p:nvPr/>
        </p:nvPicPr>
        <p:blipFill>
          <a:blip r:embed="rId3">
            <a:alphaModFix/>
          </a:blip>
          <a:stretch>
            <a:fillRect/>
          </a:stretch>
        </p:blipFill>
        <p:spPr>
          <a:xfrm>
            <a:off x="3462800" y="698200"/>
            <a:ext cx="4896249" cy="417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